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DA9242-C499-491F-A061-FDB12159B59B}">
  <a:tblStyle styleId="{71DA9242-C499-491F-A061-FDB12159B5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cf83a616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cf83a616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ccf83a616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3b847331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03b847331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62d67a00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62d67a00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1062d67a00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2883ff79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2883ff79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ab952da49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ab952da49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b3091f3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b3091f3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ab952da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0ab952da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06abf7db5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06abf7db5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68e919f6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68e919f6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b1127ae9e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b1127ae9e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10b1127ae9e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06abf7db5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06abf7db5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ab952da4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ab952da4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db24f65f1_0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db24f65f1_0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10db24f65f1_0_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db24f65f1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0db24f65f1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10db24f65f1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0db24f65f1_0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0db24f65f1_0_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10db24f65f1_0_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0db24f65f1_0_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0db24f65f1_0_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10db24f65f1_0_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0b1127ae9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0b1127ae9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2883ff79e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2883ff79e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883ff79e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2883ff79e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2883ff79e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2883ff79e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2883ff79e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2883ff79e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926e44817a532d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926e44817a532d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d1b7f46f36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d1b7f46f36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d1b7f46f36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1b7f46f36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d1b7f46f36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0db24f65f1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0db24f65f1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2b0a148e5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2b0a148e5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d1b7f46f36_1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d1b7f46f36_1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d1b7f46f36_1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ab952da49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ab952da4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2b0a148e5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2b0a148e5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2b0a148e5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2b0a148e5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0ab952da49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0ab952da49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0db24f65f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0db24f65f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d1b7f46f36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d1b7f46f36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067aba3715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067aba3715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1067aba3715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03b8473315_0_2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03b8473315_0_2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g103b8473315_0_2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nitsoverskrift 1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762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ts val="4500"/>
              <a:buFont typeface="Calibri"/>
              <a:buNone/>
              <a:defRPr b="1" i="0" sz="45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628650" y="4767263"/>
            <a:ext cx="46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1132795" y="4767263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6398759" y="4767263"/>
            <a:ext cx="2116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0" lvl="0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8125" y="646463"/>
            <a:ext cx="832464" cy="58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>
  <p:cSld name="Titel og indholdsobjek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1132795" y="4767263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1" sz="9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C4DA2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ts val="3000"/>
              <a:buFont typeface="Calibri"/>
              <a:buNone/>
              <a:defRPr b="1" i="0" sz="3000" u="none" cap="none" strike="noStrike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28650" y="4767262"/>
            <a:ext cx="443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0" lvl="0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1" sz="1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628650" y="4767263"/>
            <a:ext cx="7886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0C4D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6"/>
            <a:ext cx="9144000" cy="17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5600" y="436332"/>
            <a:ext cx="829369" cy="576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blogs.sap.com/2021/06/02/ci-cd-for-sap-integration-suite-here-you-go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3050">
                <a:solidFill>
                  <a:srgbClr val="FFFFFF"/>
                </a:solidFill>
              </a:rPr>
              <a:t>Utilize DevOps to Optimize your SAP Cloud Integration</a:t>
            </a:r>
            <a:endParaRPr sz="305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The n</a:t>
            </a:r>
            <a:r>
              <a:rPr lang="da"/>
              <a:t>eed for better processes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Figaf's take on DevOps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Testing integrations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Implementation plan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QA</a:t>
            </a:r>
            <a:endParaRPr/>
          </a:p>
        </p:txBody>
      </p:sp>
      <p:sp>
        <p:nvSpPr>
          <p:cNvPr id="77" name="Google Shape;77;p16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Agenda</a:t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</a:t>
            </a:r>
            <a:r>
              <a:rPr lang="da" sz="800">
                <a:solidFill>
                  <a:srgbClr val="0C4DA2"/>
                </a:solidFill>
              </a:rPr>
              <a:t>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DevOps for SAP Integration Suite</a:t>
            </a:r>
            <a:endParaRPr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Cloud Integration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</a:t>
            </a:r>
            <a:r>
              <a:rPr lang="da"/>
              <a:t>mplementing</a:t>
            </a:r>
            <a:r>
              <a:rPr lang="da"/>
              <a:t> a DevOps process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Process is not designed for developer </a:t>
            </a:r>
            <a:r>
              <a:rPr lang="da"/>
              <a:t>productivity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Onboarding of new developers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Monitoring your integrations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Understanding when to migrate from PI to CPI</a:t>
            </a:r>
            <a:endParaRPr/>
          </a:p>
        </p:txBody>
      </p:sp>
      <p:sp>
        <p:nvSpPr>
          <p:cNvPr id="90" name="Google Shape;90;p18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a" sz="2500"/>
              <a:t>What is your biggest challenge with Integration</a:t>
            </a:r>
            <a:r>
              <a:rPr lang="da" sz="2500"/>
              <a:t> Suite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406400" lvl="0" marL="457200" rtl="0" algn="l">
              <a:spcBef>
                <a:spcPts val="800"/>
              </a:spcBef>
              <a:spcAft>
                <a:spcPts val="0"/>
              </a:spcAft>
              <a:buSzPts val="2800"/>
              <a:buChar char="•"/>
            </a:pPr>
            <a:r>
              <a:rPr lang="da" sz="2800"/>
              <a:t>Great SAP Integration Developers are worth Gold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da" sz="2800"/>
              <a:t>Great Integration Architects</a:t>
            </a:r>
            <a:r>
              <a:rPr lang="da" sz="2800"/>
              <a:t> are worth Platinum</a:t>
            </a:r>
            <a:endParaRPr sz="2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2800"/>
              <a:t>What do they spend time on?</a:t>
            </a:r>
            <a:endParaRPr sz="2800"/>
          </a:p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Your specialists’ time is valuable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628650" y="1411552"/>
            <a:ext cx="7886700" cy="1702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My Record is 40 minutes from a change request to deployment in production but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No documentation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No review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No testing </a:t>
            </a:r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 transport can be fast</a:t>
            </a:r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407550" y="3558475"/>
            <a:ext cx="3350700" cy="1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None/>
            </a:pPr>
            <a:r>
              <a:rPr b="1" lang="da" sz="2100">
                <a:solidFill>
                  <a:srgbClr val="0C4DA2"/>
                </a:solidFill>
                <a:latin typeface="Calibri"/>
                <a:ea typeface="Calibri"/>
                <a:cs typeface="Calibri"/>
                <a:sym typeface="Calibri"/>
              </a:rPr>
              <a:t>But that is not really how we should be delivering a integration</a:t>
            </a:r>
            <a:endParaRPr b="1" sz="2100">
              <a:solidFill>
                <a:srgbClr val="0C4D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525" y="2266850"/>
            <a:ext cx="4627624" cy="2876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Integration Suite is not a toy anymore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File import/export is not good practice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Not a serious platform to handle your integration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Governance is important to the process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You cannot move random things into place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Testing should be possible for developers</a:t>
            </a:r>
            <a:endParaRPr/>
          </a:p>
          <a:p>
            <a:pPr indent="-361950" lvl="0" marL="457200" rtl="0" algn="l">
              <a:spcBef>
                <a:spcPts val="12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They cannot rely on the business experts to run tests</a:t>
            </a:r>
            <a:endParaRPr/>
          </a:p>
        </p:txBody>
      </p:sp>
      <p:sp>
        <p:nvSpPr>
          <p:cNvPr id="110" name="Google Shape;110;p21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Need for better process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85000"/>
          </a:bodyPr>
          <a:lstStyle/>
          <a:p>
            <a:pPr indent="-341947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100000"/>
              <a:buChar char="●"/>
            </a:pPr>
            <a:r>
              <a:rPr lang="da"/>
              <a:t>Two places to develop Git repository/IDE and WebIDE to work on BPMN model</a:t>
            </a:r>
            <a:endParaRPr/>
          </a:p>
          <a:p>
            <a:pPr indent="-34194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a"/>
              <a:t>Who owns the code</a:t>
            </a:r>
            <a:endParaRPr/>
          </a:p>
          <a:p>
            <a:pPr indent="-32575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da"/>
              <a:t>Git branches</a:t>
            </a:r>
            <a:endParaRPr/>
          </a:p>
          <a:p>
            <a:pPr indent="-32575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da"/>
              <a:t>WebIDE</a:t>
            </a:r>
            <a:endParaRPr/>
          </a:p>
          <a:p>
            <a:pPr indent="-34194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a"/>
              <a:t>You will not have multiple developers working on one iFlow</a:t>
            </a:r>
            <a:endParaRPr/>
          </a:p>
          <a:p>
            <a:pPr indent="-34194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a"/>
              <a:t>Can be </a:t>
            </a:r>
            <a:r>
              <a:rPr lang="da"/>
              <a:t>challenging</a:t>
            </a:r>
            <a:r>
              <a:rPr lang="da"/>
              <a:t> to setup and to learn for new developers</a:t>
            </a:r>
            <a:endParaRPr/>
          </a:p>
          <a:p>
            <a:pPr indent="-34194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da"/>
              <a:t>Understand what is changed</a:t>
            </a:r>
            <a:endParaRPr/>
          </a:p>
          <a:p>
            <a:pPr indent="0" lvl="0" marL="9144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Challenges with DevOps</a:t>
            </a:r>
            <a:endParaRPr/>
          </a:p>
        </p:txBody>
      </p:sp>
      <p:sp>
        <p:nvSpPr>
          <p:cNvPr id="117" name="Google Shape;117;p22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</a:t>
            </a:r>
            <a:r>
              <a:rPr lang="da" sz="800">
                <a:solidFill>
                  <a:srgbClr val="0C4DA2"/>
                </a:solidFill>
              </a:rPr>
              <a:t>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SAP has released a blog on how to use a set of Jenkins plugins that can handle pipeline. See more at the blog </a:t>
            </a:r>
            <a:r>
              <a:rPr lang="da" u="sng">
                <a:solidFill>
                  <a:schemeClr val="hlink"/>
                </a:solidFill>
                <a:hlinkClick r:id="rId3"/>
              </a:rPr>
              <a:t>CI/CD for SAP Integration Suite? Here you go!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We have gotten it working on our system but did require some effort.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Also check out FlashPipe that gives some good options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3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DevOps for SAP Integration Suite</a:t>
            </a:r>
            <a:endParaRPr/>
          </a:p>
        </p:txBody>
      </p:sp>
      <p:sp>
        <p:nvSpPr>
          <p:cNvPr id="124" name="Google Shape;124;p23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DevOps with Figaf for Cl</a:t>
            </a:r>
            <a:r>
              <a:rPr lang="da">
                <a:solidFill>
                  <a:srgbClr val="FFFFFF"/>
                </a:solidFill>
              </a:rPr>
              <a:t>oud Integration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We wanted to make it simple to manage the SAP Integration Suite and transport much simpler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Should be simple to use and not require </a:t>
            </a:r>
            <a:r>
              <a:rPr lang="da"/>
              <a:t>something</a:t>
            </a:r>
            <a:r>
              <a:rPr lang="da"/>
              <a:t> else to setup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Enable the power to handle SOX and ITIL </a:t>
            </a:r>
            <a:r>
              <a:rPr lang="da"/>
              <a:t>requirement for approval and documentation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Configuration in the landscape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Testing is included</a:t>
            </a:r>
            <a:endParaRPr/>
          </a:p>
        </p:txBody>
      </p:sp>
      <p:sp>
        <p:nvSpPr>
          <p:cNvPr id="136" name="Google Shape;136;p25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What is Figaf doing differently?</a:t>
            </a:r>
            <a:endParaRPr/>
          </a:p>
        </p:txBody>
      </p:sp>
      <p:sp>
        <p:nvSpPr>
          <p:cNvPr id="137" name="Google Shape;137;p25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</a:t>
            </a:r>
            <a:r>
              <a:rPr lang="da" sz="800">
                <a:solidFill>
                  <a:srgbClr val="0C4DA2"/>
                </a:solidFill>
              </a:rPr>
              <a:t>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6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Architecture</a:t>
            </a:r>
            <a:endParaRPr/>
          </a:p>
        </p:txBody>
      </p:sp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1574" y="1844924"/>
            <a:ext cx="539170" cy="71889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/>
          <p:cNvSpPr/>
          <p:nvPr/>
        </p:nvSpPr>
        <p:spPr>
          <a:xfrm>
            <a:off x="1108459" y="2643078"/>
            <a:ext cx="627300" cy="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User</a:t>
            </a:r>
            <a:endParaRPr sz="1100"/>
          </a:p>
        </p:txBody>
      </p:sp>
      <p:sp>
        <p:nvSpPr>
          <p:cNvPr id="146" name="Google Shape;146;p26"/>
          <p:cNvSpPr/>
          <p:nvPr/>
        </p:nvSpPr>
        <p:spPr>
          <a:xfrm>
            <a:off x="3189079" y="1269339"/>
            <a:ext cx="2473800" cy="3304200"/>
          </a:xfrm>
          <a:prstGeom prst="rect">
            <a:avLst/>
          </a:prstGeom>
          <a:noFill/>
          <a:ln cap="flat" cmpd="sng" w="19050">
            <a:solidFill>
              <a:srgbClr val="0A6ED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56006" y="1335383"/>
            <a:ext cx="2253750" cy="13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/>
          <p:nvPr/>
        </p:nvSpPr>
        <p:spPr>
          <a:xfrm>
            <a:off x="3714450" y="2976255"/>
            <a:ext cx="1461000" cy="1401300"/>
          </a:xfrm>
          <a:prstGeom prst="roundRect">
            <a:avLst>
              <a:gd fmla="val 399" name="adj"/>
            </a:avLst>
          </a:prstGeom>
          <a:noFill/>
          <a:ln cap="rnd" cmpd="sng" w="19050">
            <a:solidFill>
              <a:srgbClr val="074D9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074D92"/>
                </a:solidFill>
                <a:latin typeface="Arial"/>
                <a:ea typeface="Arial"/>
                <a:cs typeface="Arial"/>
                <a:sym typeface="Arial"/>
              </a:rPr>
              <a:t>Cloud Foundry Environment</a:t>
            </a:r>
            <a:endParaRPr sz="1100"/>
          </a:p>
        </p:txBody>
      </p:sp>
      <p:sp>
        <p:nvSpPr>
          <p:cNvPr id="149" name="Google Shape;149;p26"/>
          <p:cNvSpPr/>
          <p:nvPr/>
        </p:nvSpPr>
        <p:spPr>
          <a:xfrm>
            <a:off x="1034202" y="3385356"/>
            <a:ext cx="1078200" cy="992400"/>
          </a:xfrm>
          <a:prstGeom prst="rect">
            <a:avLst/>
          </a:prstGeom>
          <a:noFill/>
          <a:ln cap="rnd" cmpd="sng" w="1905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27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Git Repository</a:t>
            </a:r>
            <a:endParaRPr b="1" i="1" sz="800">
              <a:solidFill>
                <a:srgbClr val="1A98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0049" y="3334311"/>
            <a:ext cx="308492" cy="26992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/>
          <p:nvPr/>
        </p:nvSpPr>
        <p:spPr>
          <a:xfrm>
            <a:off x="3714450" y="1719303"/>
            <a:ext cx="1461000" cy="898800"/>
          </a:xfrm>
          <a:prstGeom prst="roundRect">
            <a:avLst>
              <a:gd fmla="val 399" name="adj"/>
            </a:avLst>
          </a:prstGeom>
          <a:noFill/>
          <a:ln cap="rnd" cmpd="sng" w="19050">
            <a:solidFill>
              <a:srgbClr val="074D9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074D92"/>
                </a:solidFill>
                <a:latin typeface="Arial"/>
                <a:ea typeface="Arial"/>
                <a:cs typeface="Arial"/>
                <a:sym typeface="Arial"/>
              </a:rPr>
              <a:t>SAP Integration Suite Cloud Integration</a:t>
            </a:r>
            <a:endParaRPr sz="1100"/>
          </a:p>
        </p:txBody>
      </p:sp>
      <p:sp>
        <p:nvSpPr>
          <p:cNvPr id="152" name="Google Shape;152;p26"/>
          <p:cNvSpPr/>
          <p:nvPr/>
        </p:nvSpPr>
        <p:spPr>
          <a:xfrm>
            <a:off x="3929791" y="3668127"/>
            <a:ext cx="969000" cy="1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Figaf DevOps Suite</a:t>
            </a:r>
            <a:endParaRPr sz="1100"/>
          </a:p>
        </p:txBody>
      </p:sp>
      <p:sp>
        <p:nvSpPr>
          <p:cNvPr id="153" name="Google Shape;153;p26"/>
          <p:cNvSpPr/>
          <p:nvPr/>
        </p:nvSpPr>
        <p:spPr>
          <a:xfrm>
            <a:off x="6445613" y="1269339"/>
            <a:ext cx="1798200" cy="33042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On-Premise</a:t>
            </a:r>
            <a:endParaRPr sz="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6"/>
          <p:cNvSpPr/>
          <p:nvPr/>
        </p:nvSpPr>
        <p:spPr>
          <a:xfrm>
            <a:off x="6827533" y="1612913"/>
            <a:ext cx="1065000" cy="951000"/>
          </a:xfrm>
          <a:prstGeom prst="roundRect">
            <a:avLst>
              <a:gd fmla="val 399" name="adj"/>
            </a:avLst>
          </a:prstGeom>
          <a:noFill/>
          <a:ln cap="rnd" cmpd="sng" w="19050">
            <a:solidFill>
              <a:srgbClr val="074D9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074D92"/>
                </a:solidFill>
                <a:latin typeface="Arial"/>
                <a:ea typeface="Arial"/>
                <a:cs typeface="Arial"/>
                <a:sym typeface="Arial"/>
              </a:rPr>
              <a:t>SAP Process Integration</a:t>
            </a:r>
            <a:endParaRPr sz="1100"/>
          </a:p>
        </p:txBody>
      </p:sp>
      <p:sp>
        <p:nvSpPr>
          <p:cNvPr id="155" name="Google Shape;155;p26"/>
          <p:cNvSpPr/>
          <p:nvPr/>
        </p:nvSpPr>
        <p:spPr>
          <a:xfrm>
            <a:off x="6827447" y="2976255"/>
            <a:ext cx="1065000" cy="951000"/>
          </a:xfrm>
          <a:prstGeom prst="roundRect">
            <a:avLst>
              <a:gd fmla="val 399" name="adj"/>
            </a:avLst>
          </a:prstGeom>
          <a:noFill/>
          <a:ln cap="rnd" cmpd="sng" w="19050">
            <a:solidFill>
              <a:srgbClr val="074D9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074D92"/>
                </a:solidFill>
                <a:latin typeface="Arial"/>
                <a:ea typeface="Arial"/>
                <a:cs typeface="Arial"/>
                <a:sym typeface="Arial"/>
              </a:rPr>
              <a:t>Cloud Connector</a:t>
            </a:r>
            <a:endParaRPr sz="1100"/>
          </a:p>
        </p:txBody>
      </p:sp>
      <p:sp>
        <p:nvSpPr>
          <p:cNvPr id="156" name="Google Shape;156;p26"/>
          <p:cNvSpPr/>
          <p:nvPr/>
        </p:nvSpPr>
        <p:spPr>
          <a:xfrm>
            <a:off x="3878305" y="4037769"/>
            <a:ext cx="1063500" cy="228900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PostgreSql</a:t>
            </a:r>
            <a:endParaRPr b="1" sz="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26"/>
          <p:cNvCxnSpPr/>
          <p:nvPr/>
        </p:nvCxnSpPr>
        <p:spPr>
          <a:xfrm flipH="1" rot="10800000">
            <a:off x="1819113" y="2189193"/>
            <a:ext cx="1914900" cy="13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8" name="Google Shape;158;p26"/>
          <p:cNvCxnSpPr>
            <a:endCxn id="148" idx="1"/>
          </p:cNvCxnSpPr>
          <p:nvPr/>
        </p:nvCxnSpPr>
        <p:spPr>
          <a:xfrm flipH="1" rot="-5400000">
            <a:off x="2423101" y="2385555"/>
            <a:ext cx="1488300" cy="10944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9" name="Google Shape;159;p26"/>
          <p:cNvCxnSpPr>
            <a:stCxn id="152" idx="2"/>
            <a:endCxn id="156" idx="0"/>
          </p:cNvCxnSpPr>
          <p:nvPr/>
        </p:nvCxnSpPr>
        <p:spPr>
          <a:xfrm flipH="1">
            <a:off x="4410091" y="3795027"/>
            <a:ext cx="4200" cy="24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60" name="Google Shape;160;p26"/>
          <p:cNvCxnSpPr>
            <a:stCxn id="156" idx="1"/>
          </p:cNvCxnSpPr>
          <p:nvPr/>
        </p:nvCxnSpPr>
        <p:spPr>
          <a:xfrm flipH="1">
            <a:off x="2112205" y="4152219"/>
            <a:ext cx="1766100" cy="11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1" name="Google Shape;161;p26"/>
          <p:cNvCxnSpPr>
            <a:stCxn id="151" idx="2"/>
            <a:endCxn id="148" idx="0"/>
          </p:cNvCxnSpPr>
          <p:nvPr/>
        </p:nvCxnSpPr>
        <p:spPr>
          <a:xfrm>
            <a:off x="4444950" y="2618103"/>
            <a:ext cx="0" cy="358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162" name="Google Shape;162;p26"/>
          <p:cNvCxnSpPr>
            <a:stCxn id="148" idx="3"/>
          </p:cNvCxnSpPr>
          <p:nvPr/>
        </p:nvCxnSpPr>
        <p:spPr>
          <a:xfrm>
            <a:off x="5175450" y="3676905"/>
            <a:ext cx="1636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3" name="Google Shape;163;p26"/>
          <p:cNvCxnSpPr>
            <a:stCxn id="155" idx="0"/>
            <a:endCxn id="154" idx="2"/>
          </p:cNvCxnSpPr>
          <p:nvPr/>
        </p:nvCxnSpPr>
        <p:spPr>
          <a:xfrm rot="10800000">
            <a:off x="7359947" y="2564055"/>
            <a:ext cx="0" cy="412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64" name="Google Shape;164;p26"/>
          <p:cNvSpPr/>
          <p:nvPr/>
        </p:nvSpPr>
        <p:spPr>
          <a:xfrm>
            <a:off x="2201224" y="2121727"/>
            <a:ext cx="851100" cy="136800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27000" lIns="27000" spcFirstLastPara="1" rIns="27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Works with</a:t>
            </a:r>
            <a:endParaRPr sz="1100"/>
          </a:p>
        </p:txBody>
      </p:sp>
      <p:sp>
        <p:nvSpPr>
          <p:cNvPr id="165" name="Google Shape;165;p26"/>
          <p:cNvSpPr/>
          <p:nvPr/>
        </p:nvSpPr>
        <p:spPr>
          <a:xfrm>
            <a:off x="2626788" y="4077896"/>
            <a:ext cx="851100" cy="136800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27000" lIns="27000" spcFirstLastPara="1" rIns="27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Adds flows to Git</a:t>
            </a:r>
            <a:endParaRPr sz="1100"/>
          </a:p>
        </p:txBody>
      </p:sp>
      <p:sp>
        <p:nvSpPr>
          <p:cNvPr id="166" name="Google Shape;166;p26"/>
          <p:cNvSpPr/>
          <p:nvPr/>
        </p:nvSpPr>
        <p:spPr>
          <a:xfrm>
            <a:off x="2637643" y="3614361"/>
            <a:ext cx="851100" cy="136800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27000" lIns="27000" spcFirstLastPara="1" rIns="27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Uses</a:t>
            </a:r>
            <a:endParaRPr sz="1100"/>
          </a:p>
        </p:txBody>
      </p:sp>
      <p:sp>
        <p:nvSpPr>
          <p:cNvPr id="167" name="Google Shape;167;p26"/>
          <p:cNvSpPr/>
          <p:nvPr/>
        </p:nvSpPr>
        <p:spPr>
          <a:xfrm>
            <a:off x="5615140" y="3614361"/>
            <a:ext cx="851100" cy="136800"/>
          </a:xfrm>
          <a:prstGeom prst="roundRect">
            <a:avLst>
              <a:gd fmla="val 5000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27000" lIns="27000" spcFirstLastPara="1" rIns="27000" wrap="square" tIns="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Connects to PI</a:t>
            </a:r>
            <a:endParaRPr sz="1100"/>
          </a:p>
        </p:txBody>
      </p:sp>
      <p:pic>
        <p:nvPicPr>
          <p:cNvPr id="168" name="Google Shape;16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04732" y="1317713"/>
            <a:ext cx="160385" cy="140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65117" y="3301841"/>
            <a:ext cx="533782" cy="533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78032" y="2054240"/>
            <a:ext cx="533782" cy="533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73839" y="1935802"/>
            <a:ext cx="533782" cy="533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88225" y="3731605"/>
            <a:ext cx="347647" cy="40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628650" y="1340888"/>
            <a:ext cx="31476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Git object is created by Figaf DevOps</a:t>
            </a:r>
            <a:endParaRPr b="1" sz="2000"/>
          </a:p>
          <a:p>
            <a:pPr indent="-27305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700"/>
              <a:buChar char="○"/>
            </a:pPr>
            <a:r>
              <a:rPr lang="da" sz="1700"/>
              <a:t>Provides templates</a:t>
            </a:r>
            <a:endParaRPr sz="1700"/>
          </a:p>
          <a:p>
            <a:pPr indent="-27305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700"/>
              <a:buChar char="○"/>
            </a:pPr>
            <a:r>
              <a:rPr lang="da" sz="1700"/>
              <a:t>Test cases</a:t>
            </a:r>
            <a:endParaRPr sz="1700"/>
          </a:p>
          <a:p>
            <a:pPr indent="-27305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700"/>
              <a:buChar char="○"/>
            </a:pPr>
            <a:r>
              <a:rPr lang="da" sz="1700"/>
              <a:t>Possible all IFlows</a:t>
            </a:r>
            <a:endParaRPr sz="17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000"/>
              <a:buChar char="●"/>
            </a:pPr>
            <a:r>
              <a:rPr b="1" lang="da" sz="2000"/>
              <a:t>User can stay in Figaf branch or move to a different branch</a:t>
            </a:r>
            <a:endParaRPr b="1" sz="2000"/>
          </a:p>
        </p:txBody>
      </p:sp>
      <p:sp>
        <p:nvSpPr>
          <p:cNvPr id="179" name="Google Shape;179;p27"/>
          <p:cNvSpPr txBox="1"/>
          <p:nvPr>
            <p:ph type="title"/>
          </p:nvPr>
        </p:nvSpPr>
        <p:spPr>
          <a:xfrm>
            <a:off x="305663" y="356932"/>
            <a:ext cx="5393100" cy="5340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Git process</a:t>
            </a:r>
            <a:endParaRPr/>
          </a:p>
        </p:txBody>
      </p:sp>
      <p:pic>
        <p:nvPicPr>
          <p:cNvPr id="180" name="Google Shape;18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4794" y="1052475"/>
            <a:ext cx="3518872" cy="351887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7"/>
          <p:cNvSpPr txBox="1"/>
          <p:nvPr/>
        </p:nvSpPr>
        <p:spPr>
          <a:xfrm>
            <a:off x="7290375" y="4127700"/>
            <a:ext cx="1708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700"/>
              <a:t>SAP CPI: SAP Cloud Integration</a:t>
            </a:r>
            <a:endParaRPr sz="700"/>
          </a:p>
        </p:txBody>
      </p:sp>
      <p:sp>
        <p:nvSpPr>
          <p:cNvPr id="182" name="Google Shape;182;p27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 txBox="1"/>
          <p:nvPr>
            <p:ph idx="1" type="body"/>
          </p:nvPr>
        </p:nvSpPr>
        <p:spPr>
          <a:xfrm>
            <a:off x="631688" y="1411556"/>
            <a:ext cx="6347700" cy="756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/>
              <a:t>With the Figaf Tool we have created a suite of products that handle the transport</a:t>
            </a:r>
            <a:endParaRPr/>
          </a:p>
        </p:txBody>
      </p:sp>
      <p:sp>
        <p:nvSpPr>
          <p:cNvPr id="189" name="Google Shape;189;p28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Transports with Figaf Suite</a:t>
            </a:r>
            <a:endParaRPr/>
          </a:p>
        </p:txBody>
      </p:sp>
      <p:sp>
        <p:nvSpPr>
          <p:cNvPr id="190" name="Google Shape;190;p28"/>
          <p:cNvSpPr/>
          <p:nvPr/>
        </p:nvSpPr>
        <p:spPr>
          <a:xfrm>
            <a:off x="699413" y="2389613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8"/>
          <p:cNvSpPr txBox="1"/>
          <p:nvPr>
            <p:ph idx="1" type="body"/>
          </p:nvPr>
        </p:nvSpPr>
        <p:spPr>
          <a:xfrm>
            <a:off x="1422619" y="2478713"/>
            <a:ext cx="1675800" cy="756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Manage the transport</a:t>
            </a:r>
            <a:endParaRPr sz="1700"/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225" y="2666220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8"/>
          <p:cNvSpPr/>
          <p:nvPr/>
        </p:nvSpPr>
        <p:spPr>
          <a:xfrm>
            <a:off x="3297263" y="2392200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94" name="Google Shape;194;p28"/>
          <p:cNvSpPr txBox="1"/>
          <p:nvPr>
            <p:ph idx="1" type="body"/>
          </p:nvPr>
        </p:nvSpPr>
        <p:spPr>
          <a:xfrm>
            <a:off x="4003925" y="2478723"/>
            <a:ext cx="1675800" cy="799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Handing the Testing of the change</a:t>
            </a:r>
            <a:endParaRPr sz="1700"/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6075" y="2668808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/>
          <p:nvPr/>
        </p:nvSpPr>
        <p:spPr>
          <a:xfrm>
            <a:off x="5890669" y="2390906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>
            <a:off x="6597338" y="2478713"/>
            <a:ext cx="1675800" cy="662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Approval with full visibility</a:t>
            </a:r>
            <a:endParaRPr sz="1700"/>
          </a:p>
        </p:txBody>
      </p:sp>
      <p:pic>
        <p:nvPicPr>
          <p:cNvPr id="198" name="Google Shape;1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9481" y="2667514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/>
          <p:nvPr/>
        </p:nvSpPr>
        <p:spPr>
          <a:xfrm>
            <a:off x="701625" y="3442369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0" name="Google Shape;200;p28"/>
          <p:cNvSpPr txBox="1"/>
          <p:nvPr>
            <p:ph idx="1" type="body"/>
          </p:nvPr>
        </p:nvSpPr>
        <p:spPr>
          <a:xfrm>
            <a:off x="1408294" y="3508294"/>
            <a:ext cx="1675800" cy="756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API managed Transports</a:t>
            </a:r>
            <a:endParaRPr sz="1700"/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438" y="3718977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/>
          <p:nvPr/>
        </p:nvSpPr>
        <p:spPr>
          <a:xfrm>
            <a:off x="3299475" y="3444956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3" name="Google Shape;203;p28"/>
          <p:cNvSpPr txBox="1"/>
          <p:nvPr>
            <p:ph idx="1" type="body"/>
          </p:nvPr>
        </p:nvSpPr>
        <p:spPr>
          <a:xfrm>
            <a:off x="4006144" y="3533381"/>
            <a:ext cx="1465200" cy="711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Configuration of iFlows</a:t>
            </a:r>
            <a:endParaRPr sz="1700"/>
          </a:p>
        </p:txBody>
      </p:sp>
      <p:pic>
        <p:nvPicPr>
          <p:cNvPr id="204" name="Google Shape;20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288" y="3721564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8"/>
          <p:cNvSpPr/>
          <p:nvPr/>
        </p:nvSpPr>
        <p:spPr>
          <a:xfrm>
            <a:off x="5892881" y="3443663"/>
            <a:ext cx="2435100" cy="888900"/>
          </a:xfrm>
          <a:prstGeom prst="roundRect">
            <a:avLst>
              <a:gd fmla="val 8196" name="adj"/>
            </a:avLst>
          </a:prstGeom>
          <a:solidFill>
            <a:srgbClr val="FFFFFF"/>
          </a:solidFill>
          <a:ln>
            <a:noFill/>
          </a:ln>
          <a:effectLst>
            <a:outerShdw blurRad="285750" rotWithShape="0" algn="bl" dir="5400000" dist="19050">
              <a:srgbClr val="000000">
                <a:alpha val="15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6" name="Google Shape;206;p28"/>
          <p:cNvSpPr txBox="1"/>
          <p:nvPr>
            <p:ph idx="1" type="body"/>
          </p:nvPr>
        </p:nvSpPr>
        <p:spPr>
          <a:xfrm>
            <a:off x="6599550" y="3623934"/>
            <a:ext cx="1675800" cy="525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da" sz="1700"/>
              <a:t>Documentation</a:t>
            </a:r>
            <a:endParaRPr sz="1700"/>
          </a:p>
        </p:txBody>
      </p:sp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1694" y="3720270"/>
            <a:ext cx="335531" cy="335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" type="body"/>
          </p:nvPr>
        </p:nvSpPr>
        <p:spPr>
          <a:xfrm>
            <a:off x="628650" y="1273144"/>
            <a:ext cx="4077600" cy="3600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Create transports with the packages, IFlows and value mappings in charge</a:t>
            </a:r>
            <a:endParaRPr b="1" sz="20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Upload to virtual systems </a:t>
            </a:r>
            <a:br>
              <a:rPr b="1" lang="da" sz="2000"/>
            </a:br>
            <a:r>
              <a:rPr b="1" lang="da" sz="1700"/>
              <a:t>(so you can save QA)</a:t>
            </a:r>
            <a:endParaRPr b="1" sz="20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Approval of transports</a:t>
            </a:r>
            <a:endParaRPr b="1" sz="2000"/>
          </a:p>
          <a:p>
            <a:pPr indent="-26670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</a:pPr>
            <a:r>
              <a:rPr lang="da" sz="1600"/>
              <a:t>Different approvers in the process</a:t>
            </a:r>
            <a:endParaRPr sz="1600"/>
          </a:p>
          <a:p>
            <a:pPr indent="-26670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</a:pPr>
            <a:r>
              <a:rPr lang="da" sz="1600"/>
              <a:t>Configure if deployment needed</a:t>
            </a:r>
            <a:endParaRPr sz="1600"/>
          </a:p>
          <a:p>
            <a:pPr indent="-266700" lvl="1" marL="685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</a:pPr>
            <a:r>
              <a:rPr lang="da" sz="1600"/>
              <a:t>Log of approvers</a:t>
            </a:r>
            <a:endParaRPr sz="1600"/>
          </a:p>
          <a:p>
            <a:pPr indent="-139700" lvl="0" marL="1778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600"/>
              <a:buChar char="●"/>
            </a:pPr>
            <a:r>
              <a:rPr b="1" lang="da" sz="2000"/>
              <a:t>Configuration after upload	</a:t>
            </a:r>
            <a:endParaRPr sz="1600"/>
          </a:p>
        </p:txBody>
      </p:sp>
      <p:sp>
        <p:nvSpPr>
          <p:cNvPr id="215" name="Google Shape;215;p2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Transports of IFlows</a:t>
            </a:r>
            <a:endParaRPr/>
          </a:p>
        </p:txBody>
      </p:sp>
      <p:sp>
        <p:nvSpPr>
          <p:cNvPr id="216" name="Google Shape;216;p29"/>
          <p:cNvSpPr txBox="1"/>
          <p:nvPr>
            <p:ph idx="1" type="body"/>
          </p:nvPr>
        </p:nvSpPr>
        <p:spPr>
          <a:xfrm>
            <a:off x="4808213" y="1273144"/>
            <a:ext cx="34971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Testing the integration</a:t>
            </a:r>
            <a:endParaRPr b="1" sz="20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Documentation of the ticket/change</a:t>
            </a:r>
            <a:endParaRPr b="1" sz="20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</a:pPr>
            <a:r>
              <a:rPr b="1" lang="da" sz="2000"/>
              <a:t>Deployment</a:t>
            </a:r>
            <a:endParaRPr b="1" sz="2000"/>
          </a:p>
          <a:p>
            <a:pPr indent="-292100" lvl="0" marL="342900" rtl="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2000"/>
              <a:buChar char="●"/>
            </a:pPr>
            <a:r>
              <a:rPr b="1" lang="da" sz="2000"/>
              <a:t>API if you want to invoke it from Azure, Jira or other platforms</a:t>
            </a:r>
            <a:endParaRPr b="1" sz="2000"/>
          </a:p>
        </p:txBody>
      </p:sp>
      <p:sp>
        <p:nvSpPr>
          <p:cNvPr id="217" name="Google Shape;217;p29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30"/>
          <p:cNvGrpSpPr/>
          <p:nvPr/>
        </p:nvGrpSpPr>
        <p:grpSpPr>
          <a:xfrm>
            <a:off x="4708087" y="1267631"/>
            <a:ext cx="3945600" cy="3409650"/>
            <a:chOff x="6413450" y="1758200"/>
            <a:chExt cx="5260800" cy="4546200"/>
          </a:xfrm>
        </p:grpSpPr>
        <p:pic>
          <p:nvPicPr>
            <p:cNvPr id="224" name="Google Shape;22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13450" y="1797836"/>
              <a:ext cx="5260633" cy="4506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30"/>
            <p:cNvSpPr/>
            <p:nvPr/>
          </p:nvSpPr>
          <p:spPr>
            <a:xfrm>
              <a:off x="6413450" y="1758200"/>
              <a:ext cx="5260800" cy="4546200"/>
            </a:xfrm>
            <a:prstGeom prst="rect">
              <a:avLst/>
            </a:prstGeom>
            <a:noFill/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</p:txBody>
        </p:sp>
      </p:grpSp>
      <p:sp>
        <p:nvSpPr>
          <p:cNvPr id="226" name="Google Shape;226;p30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Visual BPMN diff tool</a:t>
            </a:r>
            <a:endParaRPr/>
          </a:p>
        </p:txBody>
      </p:sp>
      <p:grpSp>
        <p:nvGrpSpPr>
          <p:cNvPr id="227" name="Google Shape;227;p30"/>
          <p:cNvGrpSpPr/>
          <p:nvPr/>
        </p:nvGrpSpPr>
        <p:grpSpPr>
          <a:xfrm>
            <a:off x="480794" y="2056223"/>
            <a:ext cx="4704808" cy="2140223"/>
            <a:chOff x="641050" y="2741600"/>
            <a:chExt cx="5954700" cy="2708800"/>
          </a:xfrm>
        </p:grpSpPr>
        <p:pic>
          <p:nvPicPr>
            <p:cNvPr id="228" name="Google Shape;22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1125" y="2741600"/>
              <a:ext cx="5954601" cy="2708800"/>
            </a:xfrm>
            <a:prstGeom prst="rect">
              <a:avLst/>
            </a:prstGeom>
            <a:noFill/>
            <a:ln>
              <a:noFill/>
            </a:ln>
            <a:effectLst>
              <a:outerShdw blurRad="257175" rotWithShape="0" algn="bl" dir="5400000" dist="19050">
                <a:srgbClr val="000000">
                  <a:alpha val="18000"/>
                </a:srgbClr>
              </a:outerShdw>
            </a:effectLst>
          </p:spPr>
        </p:pic>
        <p:sp>
          <p:nvSpPr>
            <p:cNvPr id="229" name="Google Shape;229;p30"/>
            <p:cNvSpPr/>
            <p:nvPr/>
          </p:nvSpPr>
          <p:spPr>
            <a:xfrm>
              <a:off x="641050" y="2741700"/>
              <a:ext cx="5954700" cy="2708700"/>
            </a:xfrm>
            <a:prstGeom prst="rect">
              <a:avLst/>
            </a:prstGeom>
            <a:noFill/>
            <a:ln cap="flat" cmpd="sng" w="9525">
              <a:solidFill>
                <a:srgbClr val="88888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57175" rotWithShape="0" algn="bl" dir="5400000" dist="19050">
                <a:srgbClr val="000000">
                  <a:alpha val="180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" name="Google Shape;230;p30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  <p:sp>
        <p:nvSpPr>
          <p:cNvPr id="231" name="Google Shape;231;p30"/>
          <p:cNvSpPr txBox="1"/>
          <p:nvPr/>
        </p:nvSpPr>
        <p:spPr>
          <a:xfrm>
            <a:off x="505925" y="1367850"/>
            <a:ext cx="371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+"/>
            </a:pPr>
            <a:r>
              <a:rPr lang="da"/>
              <a:t>more views to compare objects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Enables you to transport between two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More options to handle configurations of the systems</a:t>
            </a:r>
            <a:endParaRPr/>
          </a:p>
        </p:txBody>
      </p:sp>
      <p:sp>
        <p:nvSpPr>
          <p:cNvPr id="237" name="Google Shape;237;p31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Binary landscapes</a:t>
            </a:r>
            <a:endParaRPr/>
          </a:p>
        </p:txBody>
      </p:sp>
      <p:graphicFrame>
        <p:nvGraphicFramePr>
          <p:cNvPr id="238" name="Google Shape;238;p31"/>
          <p:cNvGraphicFramePr/>
          <p:nvPr/>
        </p:nvGraphicFramePr>
        <p:xfrm>
          <a:off x="1022350" y="287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{71DA9242-C499-491F-A061-FDB12159B59B}</a:tableStyleId>
              </a:tblPr>
              <a:tblGrid>
                <a:gridCol w="2019325"/>
                <a:gridCol w="1600175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Transports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Dev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QA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Production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1: Initial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IFlow1 v1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IFlow1 v1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2: Changed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IFlow1 v2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IFlow1 v2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3: Move to </a:t>
                      </a:r>
                      <a:r>
                        <a:rPr lang="da">
                          <a:solidFill>
                            <a:schemeClr val="dk1"/>
                          </a:solidFill>
                        </a:rPr>
                        <a:t>Prod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IFlow1 v2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IFlow1 v2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/>
                        <a:t>4: Recondigere Prod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IFlow1 v2(config)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a">
                          <a:solidFill>
                            <a:schemeClr val="dk1"/>
                          </a:solidFill>
                        </a:rPr>
                        <a:t>IFlow1 v2(config)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What happens if you only have two tenants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Figaf can add pre/post fixes and let you handle transports like all 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Process Direct will be processed  in virtual landscape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2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Virtual landscapes</a:t>
            </a:r>
            <a:endParaRPr/>
          </a:p>
        </p:txBody>
      </p:sp>
      <p:sp>
        <p:nvSpPr>
          <p:cNvPr id="245" name="Google Shape;245;p32"/>
          <p:cNvSpPr/>
          <p:nvPr/>
        </p:nvSpPr>
        <p:spPr>
          <a:xfrm>
            <a:off x="1143000" y="3410250"/>
            <a:ext cx="2597700" cy="13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Dev</a:t>
            </a:r>
            <a:endParaRPr/>
          </a:p>
        </p:txBody>
      </p:sp>
      <p:sp>
        <p:nvSpPr>
          <p:cNvPr id="246" name="Google Shape;246;p32"/>
          <p:cNvSpPr/>
          <p:nvPr/>
        </p:nvSpPr>
        <p:spPr>
          <a:xfrm>
            <a:off x="2532075" y="3410250"/>
            <a:ext cx="1208700" cy="13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QA</a:t>
            </a:r>
            <a:endParaRPr/>
          </a:p>
        </p:txBody>
      </p:sp>
      <p:sp>
        <p:nvSpPr>
          <p:cNvPr id="247" name="Google Shape;247;p32"/>
          <p:cNvSpPr/>
          <p:nvPr/>
        </p:nvSpPr>
        <p:spPr>
          <a:xfrm>
            <a:off x="4745625" y="3410250"/>
            <a:ext cx="1208700" cy="133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Prd</a:t>
            </a:r>
            <a:endParaRPr/>
          </a:p>
        </p:txBody>
      </p:sp>
      <p:sp>
        <p:nvSpPr>
          <p:cNvPr id="248" name="Google Shape;248;p32"/>
          <p:cNvSpPr/>
          <p:nvPr/>
        </p:nvSpPr>
        <p:spPr>
          <a:xfrm>
            <a:off x="1189850" y="4075450"/>
            <a:ext cx="768300" cy="30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iflow1</a:t>
            </a:r>
            <a:endParaRPr/>
          </a:p>
        </p:txBody>
      </p:sp>
      <p:sp>
        <p:nvSpPr>
          <p:cNvPr id="249" name="Google Shape;249;p32"/>
          <p:cNvSpPr/>
          <p:nvPr/>
        </p:nvSpPr>
        <p:spPr>
          <a:xfrm>
            <a:off x="2613900" y="4075450"/>
            <a:ext cx="1049400" cy="30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qa_</a:t>
            </a:r>
            <a:r>
              <a:rPr lang="da"/>
              <a:t>iflow1</a:t>
            </a:r>
            <a:endParaRPr/>
          </a:p>
        </p:txBody>
      </p:sp>
      <p:sp>
        <p:nvSpPr>
          <p:cNvPr id="250" name="Google Shape;250;p32"/>
          <p:cNvSpPr/>
          <p:nvPr/>
        </p:nvSpPr>
        <p:spPr>
          <a:xfrm>
            <a:off x="4965825" y="4075450"/>
            <a:ext cx="768300" cy="309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iflow1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Improve the transport capabilities of existing objects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Track version of objects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Usage of artifacts in different iFlows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Transport of objects</a:t>
            </a:r>
            <a:endParaRPr/>
          </a:p>
        </p:txBody>
      </p:sp>
      <p:sp>
        <p:nvSpPr>
          <p:cNvPr id="256" name="Google Shape;256;p33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Supporting Script collection and Mappings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4"/>
          <p:cNvSpPr txBox="1"/>
          <p:nvPr>
            <p:ph idx="1" type="body"/>
          </p:nvPr>
        </p:nvSpPr>
        <p:spPr>
          <a:xfrm>
            <a:off x="628650" y="1411550"/>
            <a:ext cx="48615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Make it as simple as possible to setup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Gives you the opportunity to develop in IntelliJ or Eclipse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Comes with all the templates required for handling the development and testing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As easy as possible to make sure everybody can develop in a better UI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Always </a:t>
            </a:r>
            <a:r>
              <a:rPr lang="da"/>
              <a:t>synchronized</a:t>
            </a:r>
            <a:r>
              <a:rPr lang="da"/>
              <a:t> with latest </a:t>
            </a:r>
            <a:r>
              <a:rPr lang="da"/>
              <a:t>content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Can add pipelines or actions to check the code</a:t>
            </a:r>
            <a:endParaRPr/>
          </a:p>
        </p:txBody>
      </p:sp>
      <p:sp>
        <p:nvSpPr>
          <p:cNvPr id="262" name="Google Shape;262;p3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Git repository</a:t>
            </a:r>
            <a:endParaRPr/>
          </a:p>
        </p:txBody>
      </p:sp>
      <p:pic>
        <p:nvPicPr>
          <p:cNvPr id="263" name="Google Shape;2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4896" y="1056800"/>
            <a:ext cx="2225730" cy="344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/>
          <p:nvPr>
            <p:ph idx="1" type="body"/>
          </p:nvPr>
        </p:nvSpPr>
        <p:spPr>
          <a:xfrm>
            <a:off x="628650" y="1411550"/>
            <a:ext cx="6122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Speed up development so it is much easier to develop scripts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In your IDE you can now up and download artifacts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Packages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iFlows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Script Collections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Message Mappings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Makes it a lot easier to work with scripts and be able to test them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Run tests in Figaf</a:t>
            </a:r>
            <a:endParaRPr/>
          </a:p>
        </p:txBody>
      </p:sp>
      <p:sp>
        <p:nvSpPr>
          <p:cNvPr id="269" name="Google Shape;269;p35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Gradle plugins</a:t>
            </a:r>
            <a:endParaRPr/>
          </a:p>
        </p:txBody>
      </p:sp>
      <p:pic>
        <p:nvPicPr>
          <p:cNvPr id="270" name="Google Shape;27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4847" y="1411547"/>
            <a:ext cx="2029150" cy="23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>
            <p:ph idx="1" type="body"/>
          </p:nvPr>
        </p:nvSpPr>
        <p:spPr>
          <a:xfrm>
            <a:off x="628650" y="1411550"/>
            <a:ext cx="49434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da"/>
              <a:t>Continues be able to check the status of integration to see if iflows follows guidelines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Example of Git action using CPILint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Each time an iflow is updated CPIlint is run on the iflow.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Code validations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6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Git Pipelines/actions</a:t>
            </a:r>
            <a:endParaRPr/>
          </a:p>
        </p:txBody>
      </p:sp>
      <p:pic>
        <p:nvPicPr>
          <p:cNvPr id="277" name="Google Shape;27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7553" y="1361075"/>
            <a:ext cx="2964700" cy="329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7149" y="3021149"/>
            <a:ext cx="2355775" cy="212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Testing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Part of the delivery process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Be easy or automatic to create test cases for all developers 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Easy to execute so developers always run them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Updatable if the integration changes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Mock services if they cannot be used externally</a:t>
            </a:r>
            <a:endParaRPr/>
          </a:p>
        </p:txBody>
      </p:sp>
      <p:sp>
        <p:nvSpPr>
          <p:cNvPr id="290" name="Google Shape;290;p38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Testing should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Recording of test messages using the Trace process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Replaying by sending the same messages and check if everything is correct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Update the test case to ensuring the changes is acceptable 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Can be integrated into other platform</a:t>
            </a:r>
            <a:endParaRPr/>
          </a:p>
        </p:txBody>
      </p:sp>
      <p:sp>
        <p:nvSpPr>
          <p:cNvPr id="296" name="Google Shape;296;p39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Testing is also an important part of the process</a:t>
            </a:r>
            <a:endParaRPr/>
          </a:p>
        </p:txBody>
      </p:sp>
      <p:sp>
        <p:nvSpPr>
          <p:cNvPr id="297" name="Google Shape;297;p39"/>
          <p:cNvSpPr txBox="1"/>
          <p:nvPr/>
        </p:nvSpPr>
        <p:spPr>
          <a:xfrm>
            <a:off x="3742900" y="4848375"/>
            <a:ext cx="105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800">
                <a:solidFill>
                  <a:srgbClr val="0C4DA2"/>
                </a:solidFill>
              </a:rPr>
              <a:t>© figaf 2022</a:t>
            </a:r>
            <a:endParaRPr sz="800">
              <a:solidFill>
                <a:srgbClr val="0C4DA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0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Record Replay using Trace functionality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Easy recording of test cases 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Enables developers to test integrations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Updateable test cases to make sure they are current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Mocking of external services, so processes will always run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Unit tests creation for Groovy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0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Figaf CPI testing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DevOps with Figaf for Cloud Integration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2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Time savings on transport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Time savings pr transport performed 4-8 hours including testing, documentation and approvals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Number of transports x Rate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Example 4 transports x 6 hours x 70 EUR = 1.680 EUR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Other </a:t>
            </a:r>
            <a:r>
              <a:rPr lang="da"/>
              <a:t>improvements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Solve integrations faster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Fewer errors and Faster </a:t>
            </a:r>
            <a:r>
              <a:rPr lang="da"/>
              <a:t>resolution</a:t>
            </a:r>
            <a:r>
              <a:rPr lang="da"/>
              <a:t> of errors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Training time of employees/consultants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Happier developers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Price starts at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600 EUR/month + 300 for hosting in BTP</a:t>
            </a:r>
            <a:endParaRPr/>
          </a:p>
        </p:txBody>
      </p:sp>
      <p:sp>
        <p:nvSpPr>
          <p:cNvPr id="315" name="Google Shape;315;p42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Business case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If you like working with git actions it is an </a:t>
            </a:r>
            <a:r>
              <a:rPr lang="da"/>
              <a:t>interesting</a:t>
            </a:r>
            <a:r>
              <a:rPr lang="da"/>
              <a:t> process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Will you get time to create a good process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Pipelines can be created to handle deployment etc</a:t>
            </a:r>
            <a:endParaRPr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Flexible to setup up</a:t>
            </a:r>
            <a:endParaRPr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da"/>
              <a:t>It will require good scripting skills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Some testing can be performed with Postman, but not everything</a:t>
            </a:r>
            <a:endParaRPr/>
          </a:p>
        </p:txBody>
      </p:sp>
      <p:sp>
        <p:nvSpPr>
          <p:cNvPr id="321" name="Google Shape;321;p43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How long to create this </a:t>
            </a:r>
            <a:r>
              <a:rPr lang="da"/>
              <a:t>yourself?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4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First 100 iflows 10.000 EUR/year (3 agents)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Extra 100 iflows 5.000 EUR/year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Extra agents (systems) 1.000 EUR/year</a:t>
            </a:r>
            <a:endParaRPr/>
          </a:p>
        </p:txBody>
      </p:sp>
      <p:sp>
        <p:nvSpPr>
          <p:cNvPr id="327" name="Google Shape;327;p44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General pricing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5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Meeting to understand how the tool can support your wish process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Trial evaluation tool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Installation on BTP Cloud Foundry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Configuration</a:t>
            </a:r>
            <a:r>
              <a:rPr lang="da"/>
              <a:t> and setup of the landscape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Roll out of the tool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da"/>
              <a:t>Time depends on your organization and scope.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/>
              <a:t>We have seen times less than 1 month for </a:t>
            </a:r>
            <a:r>
              <a:rPr lang="da"/>
              <a:t>productive</a:t>
            </a:r>
            <a:r>
              <a:rPr lang="da"/>
              <a:t> use</a:t>
            </a:r>
            <a:endParaRPr/>
          </a:p>
        </p:txBody>
      </p:sp>
      <p:sp>
        <p:nvSpPr>
          <p:cNvPr id="333" name="Google Shape;333;p45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Implementation Plan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Create a call with your and your team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Understand the business case Figaf can help you with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da"/>
              <a:t>Get a plan on how you can optimize your processes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000"/>
              <a:t>Figaf.com/book</a:t>
            </a:r>
            <a:endParaRPr sz="3000"/>
          </a:p>
        </p:txBody>
      </p:sp>
      <p:sp>
        <p:nvSpPr>
          <p:cNvPr id="339" name="Google Shape;339;p46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Schedule a call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7"/>
          <p:cNvSpPr txBox="1"/>
          <p:nvPr>
            <p:ph idx="1" type="body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30 day free trial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Get to see how to use the tool follow some  of our guides</a:t>
            </a:r>
            <a:endParaRPr/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da"/>
              <a:t>Experiment </a:t>
            </a:r>
            <a:r>
              <a:rPr lang="da"/>
              <a:t>yourself to get better processes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000"/>
              <a:t>Figaf.com/devops</a:t>
            </a:r>
            <a:endParaRPr sz="3000"/>
          </a:p>
        </p:txBody>
      </p:sp>
      <p:sp>
        <p:nvSpPr>
          <p:cNvPr id="345" name="Google Shape;345;p47"/>
          <p:cNvSpPr txBox="1"/>
          <p:nvPr>
            <p:ph type="title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Free trial of Figaf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8"/>
          <p:cNvSpPr txBox="1"/>
          <p:nvPr>
            <p:ph type="title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Q&amp;A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9"/>
          <p:cNvSpPr txBox="1"/>
          <p:nvPr>
            <p:ph type="title"/>
          </p:nvPr>
        </p:nvSpPr>
        <p:spPr>
          <a:xfrm>
            <a:off x="3285218" y="1599697"/>
            <a:ext cx="5143800" cy="2217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Try it out</a:t>
            </a:r>
            <a:endParaRPr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FFFFFF"/>
                </a:solidFill>
              </a:rPr>
              <a:t>figaf.com/devops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58" name="Google Shape;358;p49"/>
          <p:cNvSpPr txBox="1"/>
          <p:nvPr/>
        </p:nvSpPr>
        <p:spPr>
          <a:xfrm>
            <a:off x="3690500" y="4835700"/>
            <a:ext cx="1051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000">
                <a:solidFill>
                  <a:schemeClr val="lt1"/>
                </a:solidFill>
              </a:rPr>
              <a:t>© figaf </a:t>
            </a:r>
            <a:r>
              <a:rPr lang="da" sz="1000">
                <a:solidFill>
                  <a:schemeClr val="lt1"/>
                </a:solidFill>
              </a:rPr>
              <a:t>2022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